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0287000" cy="6858000" type="35mm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76" y="-102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90335" y="274639"/>
            <a:ext cx="2603897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8644" y="274639"/>
            <a:ext cx="7640241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8644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872162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BB95B-95C6-42EA-A6E7-A575C16C0456}" type="datetimeFigureOut">
              <a:rPr lang="pt-BR" smtClean="0"/>
              <a:t>21/11/2009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A8956-6E6A-4399-A357-AFAD54EA79E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4350" y="2000240"/>
            <a:ext cx="9258300" cy="2428892"/>
          </a:xfrm>
          <a:solidFill>
            <a:schemeClr val="accent1">
              <a:lumMod val="20000"/>
              <a:lumOff val="80000"/>
            </a:schemeClr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lvl="1" algn="ctr">
              <a:buNone/>
              <a:defRPr/>
            </a:pPr>
            <a:r>
              <a:rPr lang="pt-BR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Drogas</a:t>
            </a:r>
          </a:p>
          <a:p>
            <a:pPr lvl="1" algn="ctr">
              <a:buNone/>
              <a:defRPr/>
            </a:pPr>
            <a:r>
              <a:rPr lang="pt-BR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Associações e Efeitos</a:t>
            </a:r>
            <a:endParaRPr lang="pt-BR" sz="4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95301"/>
            <a:ext cx="9258300" cy="584775"/>
          </a:xfrm>
        </p:spPr>
        <p:txBody>
          <a:bodyPr>
            <a:spAutoFit/>
            <a:flatTx/>
          </a:bodyPr>
          <a:lstStyle/>
          <a:p>
            <a:pPr eaLnBrk="1" hangingPunct="1">
              <a:defRPr/>
            </a:pPr>
            <a:r>
              <a:rPr lang="pt-B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Cocaína + </a:t>
            </a:r>
            <a:r>
              <a:rPr lang="pt-B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Ketamina</a:t>
            </a:r>
            <a:r>
              <a:rPr lang="pt-B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– “Calvin Klein”</a:t>
            </a:r>
            <a:endParaRPr lang="pt-BR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gradFill rotWithShape="0">
            <a:gsLst>
              <a:gs pos="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  <a:effectLst>
            <a:prstShdw prst="shdw13" dist="53882" dir="13500000">
              <a:schemeClr val="bg2"/>
            </a:prstShdw>
          </a:effectLst>
        </p:spPr>
        <p:txBody>
          <a:bodyPr>
            <a:normAutofit fontScale="85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Euforia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Sensação de despersonalização provocada pela </a:t>
            </a:r>
            <a:r>
              <a:rPr lang="pt-BR" sz="44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ketamina</a:t>
            </a:r>
            <a:endParaRPr lang="pt-BR" sz="4400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Riscos: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aumenta resistência vascular pulmonar – ICC e infarto 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cocaína eleva esses riscos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4350" y="1600201"/>
            <a:ext cx="9258300" cy="504350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  <a:defRPr/>
            </a:pP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Brasil</a:t>
            </a:r>
            <a:r>
              <a:rPr lang="pt-BR" dirty="0" smtClean="0">
                <a:solidFill>
                  <a:schemeClr val="folHlink"/>
                </a:solidFill>
              </a:rPr>
              <a:t> </a:t>
            </a:r>
            <a:r>
              <a:rPr lang="pt-BR" dirty="0" smtClean="0"/>
              <a:t>drogas alucinógenas não só são facilmente adquiríveis pela internet, como podem ser pagas em suaves prestações. Sites:</a:t>
            </a:r>
          </a:p>
          <a:p>
            <a:pPr algn="ctr" eaLnBrk="1" hangingPunct="1">
              <a:buFontTx/>
              <a:buNone/>
              <a:defRPr/>
            </a:pPr>
            <a:r>
              <a:rPr lang="pt-BR" dirty="0" smtClean="0">
                <a:sym typeface="Symbol" pitchFamily="18" charset="2"/>
              </a:rPr>
              <a:t></a:t>
            </a:r>
          </a:p>
          <a:p>
            <a:pPr algn="ctr">
              <a:buNone/>
              <a:defRPr/>
            </a:pPr>
            <a:r>
              <a:rPr lang="pt-BR" b="1" dirty="0" smtClean="0"/>
              <a:t>Natureza divina</a:t>
            </a:r>
          </a:p>
          <a:p>
            <a:pPr algn="ctr" eaLnBrk="1" hangingPunct="1">
              <a:buFontTx/>
              <a:buNone/>
              <a:defRPr/>
            </a:pPr>
            <a:r>
              <a:rPr lang="pt-BR" b="1" dirty="0" smtClean="0"/>
              <a:t>Jardim mágico</a:t>
            </a:r>
          </a:p>
          <a:p>
            <a:pPr algn="ctr" eaLnBrk="1" hangingPunct="1">
              <a:buFontTx/>
              <a:buNone/>
              <a:defRPr/>
            </a:pPr>
            <a:r>
              <a:rPr lang="pt-BR" b="1" dirty="0" err="1" smtClean="0"/>
              <a:t>Divinorum</a:t>
            </a:r>
            <a:endParaRPr lang="pt-BR" b="1" u="sng" dirty="0" smtClean="0"/>
          </a:p>
          <a:p>
            <a:pPr eaLnBrk="1" hangingPunct="1">
              <a:defRPr/>
            </a:pPr>
            <a:r>
              <a:rPr lang="pt-BR" i="1" dirty="0" err="1" smtClean="0"/>
              <a:t>Salvia</a:t>
            </a:r>
            <a:r>
              <a:rPr lang="pt-BR" i="1" dirty="0" smtClean="0"/>
              <a:t> </a:t>
            </a:r>
            <a:r>
              <a:rPr lang="pt-BR" i="1" dirty="0" err="1" smtClean="0"/>
              <a:t>divinorum</a:t>
            </a:r>
            <a:r>
              <a:rPr lang="pt-BR" i="1" dirty="0" smtClean="0"/>
              <a:t> </a:t>
            </a:r>
            <a:r>
              <a:rPr lang="pt-BR" dirty="0" smtClean="0"/>
              <a:t>(erva México) e</a:t>
            </a:r>
            <a:r>
              <a:rPr lang="pt-BR" i="1" dirty="0" smtClean="0"/>
              <a:t> </a:t>
            </a:r>
            <a:r>
              <a:rPr lang="pt-BR" i="1" dirty="0" err="1" smtClean="0"/>
              <a:t>Argyreia</a:t>
            </a:r>
            <a:r>
              <a:rPr lang="pt-BR" i="1" dirty="0" smtClean="0"/>
              <a:t> nervosa – </a:t>
            </a:r>
            <a:r>
              <a:rPr lang="pt-BR" dirty="0" smtClean="0"/>
              <a:t>ambas</a:t>
            </a:r>
            <a:r>
              <a:rPr lang="pt-BR" i="1" dirty="0" smtClean="0"/>
              <a:t> </a:t>
            </a:r>
            <a:r>
              <a:rPr lang="pt-BR" dirty="0" err="1" smtClean="0"/>
              <a:t>alucinogenas</a:t>
            </a:r>
            <a:r>
              <a:rPr lang="pt-BR" dirty="0" smtClean="0"/>
              <a:t> em 6 pagamentos cartão crédito</a:t>
            </a:r>
          </a:p>
        </p:txBody>
      </p:sp>
      <p:sp>
        <p:nvSpPr>
          <p:cNvPr id="133123" name="AutoShape 3"/>
          <p:cNvSpPr>
            <a:spLocks noChangeArrowheads="1"/>
          </p:cNvSpPr>
          <p:nvPr/>
        </p:nvSpPr>
        <p:spPr bwMode="auto">
          <a:xfrm>
            <a:off x="2143125" y="304800"/>
            <a:ext cx="6000750" cy="99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Outras</a:t>
            </a:r>
            <a:endParaRPr lang="pt-BR" sz="1600" b="1" dirty="0">
              <a:solidFill>
                <a:srgbClr val="FF6600"/>
              </a:solidFill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071798" y="3571876"/>
          <a:ext cx="562571" cy="425450"/>
        </p:xfrm>
        <a:graphic>
          <a:graphicData uri="http://schemas.openxmlformats.org/presentationml/2006/ole">
            <p:oleObj spid="_x0000_s1026" name="Clip" r:id="rId3" imgW="370800" imgH="315360" progId="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3080731" y="4143380"/>
          <a:ext cx="562571" cy="425450"/>
        </p:xfrm>
        <a:graphic>
          <a:graphicData uri="http://schemas.openxmlformats.org/presentationml/2006/ole">
            <p:oleObj spid="_x0000_s1027" name="Clip" r:id="rId4" imgW="370800" imgH="315360" progId="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3080731" y="4714884"/>
          <a:ext cx="562571" cy="425450"/>
        </p:xfrm>
        <a:graphic>
          <a:graphicData uri="http://schemas.openxmlformats.org/presentationml/2006/ole">
            <p:oleObj spid="_x0000_s1028" name="Clip" r:id="rId5" imgW="370800" imgH="31536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4350" y="1600201"/>
            <a:ext cx="9258300" cy="504350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pt-BR" dirty="0" smtClean="0"/>
              <a:t>         anunciadas como “ferramentas” para praticantes de meditação, ioga, místicos, esotéricos, filósofos e artistas são VERSÕES LEGAIS de drogas ilegais como o LSD</a:t>
            </a:r>
          </a:p>
          <a:p>
            <a:pPr>
              <a:buNone/>
              <a:defRPr/>
            </a:pPr>
            <a:r>
              <a:rPr lang="pt-BR" dirty="0" smtClean="0"/>
              <a:t>      </a:t>
            </a:r>
          </a:p>
          <a:p>
            <a:pPr>
              <a:buNone/>
              <a:defRPr/>
            </a:pPr>
            <a:r>
              <a:rPr lang="pt-BR" dirty="0" smtClean="0"/>
              <a:t>          filmes no </a:t>
            </a:r>
            <a:r>
              <a:rPr lang="pt-BR" dirty="0" err="1" smtClean="0"/>
              <a:t>YouTube</a:t>
            </a:r>
            <a:r>
              <a:rPr lang="pt-BR" dirty="0" smtClean="0"/>
              <a:t> – mostram efeito das drogas nos usuários</a:t>
            </a:r>
          </a:p>
          <a:p>
            <a:pPr>
              <a:buNone/>
              <a:defRPr/>
            </a:pPr>
            <a:endParaRPr lang="pt-BR" dirty="0" smtClean="0"/>
          </a:p>
          <a:p>
            <a:pPr>
              <a:buNone/>
              <a:defRPr/>
            </a:pPr>
            <a:r>
              <a:rPr lang="pt-BR" dirty="0" smtClean="0"/>
              <a:t>          “compro em sites quase todos os meses” – corretor de imóveis 23 anos – PR </a:t>
            </a:r>
          </a:p>
        </p:txBody>
      </p:sp>
      <p:sp>
        <p:nvSpPr>
          <p:cNvPr id="133123" name="AutoShape 3"/>
          <p:cNvSpPr>
            <a:spLocks noChangeArrowheads="1"/>
          </p:cNvSpPr>
          <p:nvPr/>
        </p:nvSpPr>
        <p:spPr bwMode="auto">
          <a:xfrm>
            <a:off x="2143125" y="304800"/>
            <a:ext cx="6000750" cy="99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Outras</a:t>
            </a:r>
            <a:endParaRPr lang="pt-BR" sz="1600" b="1" dirty="0">
              <a:solidFill>
                <a:srgbClr val="FF6600"/>
              </a:solidFill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714344" y="1714488"/>
          <a:ext cx="562571" cy="425450"/>
        </p:xfrm>
        <a:graphic>
          <a:graphicData uri="http://schemas.openxmlformats.org/presentationml/2006/ole">
            <p:oleObj spid="_x0000_s2050" name="Clip" r:id="rId3" imgW="370800" imgH="315360" progId="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794715" y="4000504"/>
          <a:ext cx="562571" cy="425450"/>
        </p:xfrm>
        <a:graphic>
          <a:graphicData uri="http://schemas.openxmlformats.org/presentationml/2006/ole">
            <p:oleObj spid="_x0000_s2051" name="Clip" r:id="rId4" imgW="370800" imgH="315360" progId="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794715" y="5500702"/>
          <a:ext cx="562571" cy="425450"/>
        </p:xfrm>
        <a:graphic>
          <a:graphicData uri="http://schemas.openxmlformats.org/presentationml/2006/ole">
            <p:oleObj spid="_x0000_s2052" name="Clip" r:id="rId5" imgW="370800" imgH="31536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85728"/>
            <a:ext cx="9258300" cy="1200329"/>
          </a:xfrm>
        </p:spPr>
        <p:txBody>
          <a:bodyPr>
            <a:spAutoFit/>
            <a:flatTx/>
          </a:bodyPr>
          <a:lstStyle/>
          <a:p>
            <a:pPr eaLnBrk="1" hangingPunct="1">
              <a:defRPr/>
            </a:pPr>
            <a:r>
              <a:rPr lang="pt-BR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Ketamina</a:t>
            </a:r>
            <a:r>
              <a:rPr lang="pt-BR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pt-BR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pt-BR" sz="32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(anestésico para cavalo)</a:t>
            </a:r>
            <a:endParaRPr lang="pt-BR" sz="4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gradFill rotWithShape="0">
            <a:gsLst>
              <a:gs pos="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  <a:effectLst>
            <a:prstShdw prst="shdw13" dist="53882" dir="13500000">
              <a:schemeClr val="bg2"/>
            </a:prstShdw>
          </a:effectLst>
        </p:spPr>
        <p:txBody>
          <a:bodyPr>
            <a:normAutofit fontScale="92500"/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Pode provocar 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Delírio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Amnésia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Sensação de abandonar o próprio corpo</a:t>
            </a:r>
          </a:p>
          <a:p>
            <a:pPr algn="ctr" eaLnBrk="1" hangingPunct="1">
              <a:buFontTx/>
              <a:buNone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para dar o último </a:t>
            </a:r>
            <a:r>
              <a:rPr lang="pt-BR" sz="4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folego</a:t>
            </a: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 eaLnBrk="1" hangingPunct="1">
              <a:buClr>
                <a:srgbClr val="FF6600"/>
              </a:buClr>
              <a:buNone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95301"/>
            <a:ext cx="9258300" cy="701675"/>
          </a:xfrm>
        </p:spPr>
        <p:txBody>
          <a:bodyPr>
            <a:spAutoFit/>
            <a:flatTx/>
          </a:bodyPr>
          <a:lstStyle/>
          <a:p>
            <a:pPr eaLnBrk="1" hangingPunct="1">
              <a:defRPr/>
            </a:pPr>
            <a:r>
              <a:rPr lang="pt-BR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Ectasy</a:t>
            </a:r>
            <a:r>
              <a:rPr lang="pt-BR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+ </a:t>
            </a:r>
            <a:r>
              <a:rPr lang="pt-BR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Ketamina</a:t>
            </a:r>
            <a:endParaRPr lang="pt-BR" sz="4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gradFill rotWithShape="0">
            <a:gsLst>
              <a:gs pos="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  <a:effectLst>
            <a:prstShdw prst="shdw13" dist="53882" dir="13500000">
              <a:schemeClr val="bg2"/>
            </a:prstShdw>
          </a:effectLst>
        </p:spPr>
        <p:txBody>
          <a:bodyPr>
            <a:normAutofit/>
          </a:bodyPr>
          <a:lstStyle/>
          <a:p>
            <a:pPr algn="ctr" eaLnBrk="1" hangingPunct="1">
              <a:buFontTx/>
              <a:buNone/>
              <a:defRPr/>
            </a:pPr>
            <a:endParaRPr lang="pt-BR" sz="4400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o efeito da “Bala” vem mais rápido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efeito dura mais tempo</a:t>
            </a:r>
          </a:p>
          <a:p>
            <a:pPr algn="ctr" eaLnBrk="1" hangingPunct="1">
              <a:buClr>
                <a:srgbClr val="FF6600"/>
              </a:buClr>
              <a:buNone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95301"/>
            <a:ext cx="9258300" cy="701675"/>
          </a:xfrm>
        </p:spPr>
        <p:txBody>
          <a:bodyPr>
            <a:spAutoFit/>
            <a:flatTx/>
          </a:bodyPr>
          <a:lstStyle/>
          <a:p>
            <a:pPr eaLnBrk="1" hangingPunct="1">
              <a:defRPr/>
            </a:pPr>
            <a:r>
              <a:rPr lang="pt-BR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Ectasy</a:t>
            </a:r>
            <a:r>
              <a:rPr lang="pt-BR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+ </a:t>
            </a:r>
            <a:r>
              <a:rPr lang="pt-BR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Ketamina</a:t>
            </a:r>
            <a:r>
              <a:rPr lang="pt-BR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+ GHB</a:t>
            </a:r>
            <a:endParaRPr lang="pt-BR" sz="4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gradFill rotWithShape="0">
            <a:gsLst>
              <a:gs pos="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  <a:effectLst>
            <a:prstShdw prst="shdw13" dist="53882" dir="13500000">
              <a:schemeClr val="bg2"/>
            </a:prstShdw>
          </a:effectLst>
        </p:spPr>
        <p:txBody>
          <a:bodyPr>
            <a:normAutofit/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Associar GHB (ácido </a:t>
            </a:r>
            <a:r>
              <a:rPr lang="pt-BR" sz="44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gamahidroxibutírico</a:t>
            </a: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– alguns casos de distúrbios do sono e anabolizante</a:t>
            </a:r>
          </a:p>
          <a:p>
            <a:pPr algn="ctr" eaLnBrk="1" hangingPunct="1">
              <a:buFontTx/>
              <a:buNone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para dar o último </a:t>
            </a:r>
            <a:r>
              <a:rPr lang="pt-BR" sz="4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folego</a:t>
            </a: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 eaLnBrk="1" hangingPunct="1">
              <a:buClr>
                <a:srgbClr val="FF6600"/>
              </a:buClr>
              <a:buNone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95301"/>
            <a:ext cx="9258300" cy="701675"/>
          </a:xfrm>
        </p:spPr>
        <p:txBody>
          <a:bodyPr>
            <a:spAutoFit/>
            <a:flatTx/>
          </a:bodyPr>
          <a:lstStyle/>
          <a:p>
            <a:pPr eaLnBrk="1" hangingPunct="1">
              <a:defRPr/>
            </a:pPr>
            <a:r>
              <a:rPr lang="pt-BR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Ectasy</a:t>
            </a:r>
            <a:r>
              <a:rPr lang="pt-BR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+ cocaína</a:t>
            </a:r>
            <a:endParaRPr lang="pt-BR" sz="4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gradFill rotWithShape="0">
            <a:gsLst>
              <a:gs pos="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  <a:effectLst>
            <a:prstShdw prst="shdw13" dist="53882" dir="13500000">
              <a:schemeClr val="bg2"/>
            </a:prstShdw>
          </a:effectLst>
        </p:spPr>
        <p:txBody>
          <a:bodyPr>
            <a:normAutofit fontScale="85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Alucinações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Euforia aumentada pela cocaína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Riscos: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probabilidade de infarto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arritmia cardíaca 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ataque de pânico e ansiedade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sensação de angústia e mal estar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sobrecarga de sistema NT dopamina</a:t>
            </a:r>
          </a:p>
          <a:p>
            <a:pPr algn="ctr" eaLnBrk="1" hangingPunct="1">
              <a:buClr>
                <a:srgbClr val="FF6600"/>
              </a:buClr>
              <a:buNone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95301"/>
            <a:ext cx="9258300" cy="701675"/>
          </a:xfrm>
        </p:spPr>
        <p:txBody>
          <a:bodyPr>
            <a:spAutoFit/>
            <a:flatTx/>
          </a:bodyPr>
          <a:lstStyle/>
          <a:p>
            <a:pPr eaLnBrk="1" hangingPunct="1">
              <a:defRPr/>
            </a:pPr>
            <a:r>
              <a:rPr lang="pt-BR" sz="40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Ectasy</a:t>
            </a:r>
            <a:r>
              <a:rPr lang="pt-BR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+ maconha</a:t>
            </a:r>
            <a:endParaRPr lang="pt-BR" sz="4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gradFill rotWithShape="0">
            <a:gsLst>
              <a:gs pos="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  <a:effectLst>
            <a:prstShdw prst="shdw13" dist="53882" dir="13500000">
              <a:schemeClr val="bg2"/>
            </a:prstShdw>
          </a:effectLst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Efeitos contrários: </a:t>
            </a:r>
            <a:r>
              <a:rPr lang="pt-BR" sz="44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ecstasy</a:t>
            </a: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excitante e maconha é relaxante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Misturam para transitar nos dois estados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Riscos: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taquicardia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arritmia cardíaca 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infarto</a:t>
            </a:r>
          </a:p>
          <a:p>
            <a:pPr algn="ctr" eaLnBrk="1" hangingPunct="1">
              <a:buClr>
                <a:srgbClr val="FF6600"/>
              </a:buClr>
              <a:buNone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95301"/>
            <a:ext cx="9258300" cy="1077218"/>
          </a:xfrm>
        </p:spPr>
        <p:txBody>
          <a:bodyPr>
            <a:spAutoFit/>
            <a:flatTx/>
          </a:bodyPr>
          <a:lstStyle/>
          <a:p>
            <a:pPr eaLnBrk="1" hangingPunct="1">
              <a:defRPr/>
            </a:pPr>
            <a:r>
              <a:rPr lang="pt-B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Ectasy</a:t>
            </a:r>
            <a:r>
              <a:rPr lang="pt-B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+ remédio para impotência + ARV - bomba</a:t>
            </a:r>
            <a:endParaRPr lang="pt-BR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gradFill rotWithShape="0">
            <a:gsLst>
              <a:gs pos="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  <a:effectLst>
            <a:prstShdw prst="shdw13" dist="53882" dir="13500000">
              <a:schemeClr val="bg2"/>
            </a:prstShdw>
          </a:effectLst>
        </p:spPr>
        <p:txBody>
          <a:bodyPr>
            <a:normAutofit fontScale="70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ARV potencializa o efeito do </a:t>
            </a:r>
            <a:r>
              <a:rPr lang="pt-BR" sz="44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ecstasy</a:t>
            </a: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em até 12 vezes e não previne HIV</a:t>
            </a:r>
          </a:p>
          <a:p>
            <a:pPr algn="ctr" eaLnBrk="1" hangingPunct="1">
              <a:buFontTx/>
              <a:buNone/>
              <a:defRPr/>
            </a:pPr>
            <a:endParaRPr lang="pt-BR" sz="4400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Riscos: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CONVULSÕES 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Priaprismo</a:t>
            </a: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Cegueira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Espasmo de artéria coronariana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Contagio pelo HIV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95301"/>
            <a:ext cx="9258300" cy="584775"/>
          </a:xfrm>
        </p:spPr>
        <p:txBody>
          <a:bodyPr>
            <a:spAutoFit/>
            <a:flatTx/>
          </a:bodyPr>
          <a:lstStyle/>
          <a:p>
            <a:pPr eaLnBrk="1" hangingPunct="1">
              <a:defRPr/>
            </a:pPr>
            <a:r>
              <a:rPr lang="pt-B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Ectasy</a:t>
            </a:r>
            <a:r>
              <a:rPr lang="pt-B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+ GHB + </a:t>
            </a:r>
            <a:r>
              <a:rPr lang="pt-B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Ketamina</a:t>
            </a:r>
            <a:endParaRPr lang="pt-BR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gradFill rotWithShape="0">
            <a:gsLst>
              <a:gs pos="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  <a:effectLst>
            <a:prstShdw prst="shdw13" dist="53882" dir="13500000">
              <a:schemeClr val="bg2"/>
            </a:prstShdw>
          </a:effectLst>
        </p:spPr>
        <p:txBody>
          <a:bodyPr>
            <a:normAutofit fontScale="700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Euforia 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Aumento da disposição</a:t>
            </a:r>
          </a:p>
          <a:p>
            <a:pPr algn="ctr" eaLnBrk="1" hangingPunct="1">
              <a:buFontTx/>
              <a:buNone/>
              <a:defRPr/>
            </a:pPr>
            <a:r>
              <a:rPr lang="pt-BR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Homens – ereção prolongada e ejaculações sem estimulo</a:t>
            </a:r>
          </a:p>
          <a:p>
            <a:pPr algn="ctr" eaLnBrk="1" hangingPunct="1">
              <a:buFontTx/>
              <a:buNone/>
              <a:defRPr/>
            </a:pPr>
            <a:endParaRPr lang="pt-BR" sz="44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Riscos: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náuseas 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dificuldades respiratórias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44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de morte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495301"/>
            <a:ext cx="9258300" cy="584775"/>
          </a:xfrm>
        </p:spPr>
        <p:txBody>
          <a:bodyPr>
            <a:spAutoFit/>
            <a:flatTx/>
          </a:bodyPr>
          <a:lstStyle/>
          <a:p>
            <a:pPr eaLnBrk="1" hangingPunct="1">
              <a:defRPr/>
            </a:pPr>
            <a:r>
              <a:rPr lang="pt-BR" sz="32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LSD + </a:t>
            </a:r>
            <a:r>
              <a:rPr lang="pt-BR" sz="32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Ketamina</a:t>
            </a:r>
            <a:endParaRPr lang="pt-BR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600201"/>
            <a:ext cx="9258300" cy="4972071"/>
          </a:xfrm>
          <a:gradFill rotWithShape="0">
            <a:gsLst>
              <a:gs pos="0">
                <a:srgbClr val="FFCC99">
                  <a:gamma/>
                  <a:tint val="0"/>
                  <a:invGamma/>
                </a:srgbClr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  <a:effectLst>
            <a:prstShdw prst="shdw13" dist="53882" dir="13500000">
              <a:schemeClr val="bg2"/>
            </a:prstShdw>
          </a:effectLst>
        </p:spPr>
        <p:txBody>
          <a:bodyPr>
            <a:noAutofit/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Efeitos </a:t>
            </a:r>
            <a:r>
              <a:rPr lang="pt-BR" sz="26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Dissociativos</a:t>
            </a: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 eaLnBrk="1" hangingPunct="1">
              <a:buFontTx/>
              <a:buNone/>
              <a:defRPr/>
            </a:pPr>
            <a:r>
              <a:rPr lang="pt-BR" sz="26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Amnesia</a:t>
            </a: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sz="26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dissociativa</a:t>
            </a: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</a:p>
          <a:p>
            <a:pPr algn="ctr" eaLnBrk="1" hangingPunct="1">
              <a:buFontTx/>
              <a:buNone/>
              <a:defRPr/>
            </a:pP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Fuga </a:t>
            </a:r>
            <a:r>
              <a:rPr lang="pt-BR" sz="26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dissociativa</a:t>
            </a: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  <a:p>
            <a:pPr algn="ctr" eaLnBrk="1" hangingPunct="1">
              <a:buFontTx/>
              <a:buNone/>
              <a:defRPr/>
            </a:pP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distúrbio de identidade – múltiplas personalidades</a:t>
            </a:r>
          </a:p>
          <a:p>
            <a:pPr algn="ctr" eaLnBrk="1" hangingPunct="1">
              <a:buFontTx/>
              <a:buNone/>
              <a:defRPr/>
            </a:pP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distúrbio de despersonalização – percepção distorcida da identidade, do corpo e da vida </a:t>
            </a:r>
          </a:p>
          <a:p>
            <a:pPr algn="ctr" eaLnBrk="1" hangingPunct="1">
              <a:buFontTx/>
              <a:buNone/>
              <a:defRPr/>
            </a:pP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Delírio, sensação de deixar o corpo</a:t>
            </a:r>
          </a:p>
          <a:p>
            <a:pPr algn="ctr" eaLnBrk="1" hangingPunct="1">
              <a:buFontTx/>
              <a:buNone/>
              <a:defRPr/>
            </a:pPr>
            <a:r>
              <a:rPr lang="pt-BR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EQM</a:t>
            </a:r>
          </a:p>
          <a:p>
            <a:pPr algn="ctr" eaLnBrk="1" hangingPunct="1">
              <a:buFontTx/>
              <a:buNone/>
              <a:defRPr/>
            </a:pPr>
            <a:r>
              <a:rPr lang="pt-BR" sz="2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Riscos:</a:t>
            </a:r>
          </a:p>
          <a:p>
            <a:pPr algn="ctr" eaLnBrk="1" hangingPunct="1">
              <a:buClr>
                <a:srgbClr val="FF6600"/>
              </a:buClr>
              <a:buFont typeface="Wingdings" pitchFamily="2" charset="2"/>
              <a:buChar char="F"/>
              <a:defRPr/>
            </a:pPr>
            <a:r>
              <a:rPr lang="pt-BR" sz="26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consequências</a:t>
            </a:r>
            <a:r>
              <a:rPr lang="pt-BR" sz="2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ainda desconhecidas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369</Words>
  <Application>Microsoft Office PowerPoint</Application>
  <PresentationFormat>Slides de 35 mm</PresentationFormat>
  <Paragraphs>82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Tema do Office</vt:lpstr>
      <vt:lpstr>Clip</vt:lpstr>
      <vt:lpstr>Slide 1</vt:lpstr>
      <vt:lpstr>Ketamina (anestésico para cavalo)</vt:lpstr>
      <vt:lpstr>Ectasy + Ketamina</vt:lpstr>
      <vt:lpstr>Ectasy + Ketamina + GHB</vt:lpstr>
      <vt:lpstr>Ectasy + cocaína</vt:lpstr>
      <vt:lpstr>Ectasy + maconha</vt:lpstr>
      <vt:lpstr>Ectasy + remédio para impotência + ARV - bomba</vt:lpstr>
      <vt:lpstr>Ectasy + GHB + Ketamina</vt:lpstr>
      <vt:lpstr>LSD + Ketamina</vt:lpstr>
      <vt:lpstr>Cocaína + Ketamina – “Calvin Klein”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Your User Name</cp:lastModifiedBy>
  <cp:revision>1</cp:revision>
  <dcterms:created xsi:type="dcterms:W3CDTF">2009-11-22T01:30:57Z</dcterms:created>
  <dcterms:modified xsi:type="dcterms:W3CDTF">2009-11-22T01:32:07Z</dcterms:modified>
</cp:coreProperties>
</file>